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57" r:id="rId7"/>
    <p:sldId id="258" r:id="rId8"/>
    <p:sldId id="267" r:id="rId9"/>
    <p:sldId id="265" r:id="rId10"/>
    <p:sldId id="264" r:id="rId11"/>
    <p:sldId id="266" r:id="rId12"/>
  </p:sldIdLst>
  <p:sldSz cx="18288000" cy="10287000"/>
  <p:notesSz cx="6858000" cy="9144000"/>
  <p:embeddedFontLst>
    <p:embeddedFont>
      <p:font typeface="Antonio Ultra-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Hero" panose="020B0604020202020204" charset="0"/>
      <p:regular r:id="rId18"/>
    </p:embeddedFont>
    <p:embeddedFont>
      <p:font typeface="Hero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.svg"/><Relationship Id="rId7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385665" y="-2016955"/>
            <a:ext cx="10287000" cy="14320911"/>
            <a:chOff x="0" y="0"/>
            <a:chExt cx="660400" cy="9193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919367"/>
            </a:xfrm>
            <a:custGeom>
              <a:avLst/>
              <a:gdLst/>
              <a:ahLst/>
              <a:cxnLst/>
              <a:rect l="l" t="t" r="r" b="b"/>
              <a:pathLst>
                <a:path w="660400" h="919367">
                  <a:moveTo>
                    <a:pt x="220252" y="900298"/>
                  </a:moveTo>
                  <a:cubicBezTo>
                    <a:pt x="254109" y="911812"/>
                    <a:pt x="292600" y="919367"/>
                    <a:pt x="330378" y="919367"/>
                  </a:cubicBezTo>
                  <a:cubicBezTo>
                    <a:pt x="368157" y="919367"/>
                    <a:pt x="404509" y="912890"/>
                    <a:pt x="438009" y="901376"/>
                  </a:cubicBezTo>
                  <a:cubicBezTo>
                    <a:pt x="438723" y="901017"/>
                    <a:pt x="439435" y="901017"/>
                    <a:pt x="440148" y="900657"/>
                  </a:cubicBezTo>
                  <a:cubicBezTo>
                    <a:pt x="565955" y="854602"/>
                    <a:pt x="658618" y="732988"/>
                    <a:pt x="660400" y="5884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88061"/>
                  </a:lnTo>
                  <a:cubicBezTo>
                    <a:pt x="1782" y="733707"/>
                    <a:pt x="93019" y="855322"/>
                    <a:pt x="220252" y="900298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830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763173" y="1334675"/>
            <a:ext cx="10248898" cy="7655752"/>
            <a:chOff x="0" y="0"/>
            <a:chExt cx="660400" cy="9193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19367"/>
            </a:xfrm>
            <a:custGeom>
              <a:avLst/>
              <a:gdLst/>
              <a:ahLst/>
              <a:cxnLst/>
              <a:rect l="l" t="t" r="r" b="b"/>
              <a:pathLst>
                <a:path w="660400" h="919367">
                  <a:moveTo>
                    <a:pt x="220252" y="900298"/>
                  </a:moveTo>
                  <a:cubicBezTo>
                    <a:pt x="254109" y="911812"/>
                    <a:pt x="292600" y="919367"/>
                    <a:pt x="330378" y="919367"/>
                  </a:cubicBezTo>
                  <a:cubicBezTo>
                    <a:pt x="368157" y="919367"/>
                    <a:pt x="404509" y="912890"/>
                    <a:pt x="438009" y="901376"/>
                  </a:cubicBezTo>
                  <a:cubicBezTo>
                    <a:pt x="438723" y="901017"/>
                    <a:pt x="439435" y="901017"/>
                    <a:pt x="440148" y="900657"/>
                  </a:cubicBezTo>
                  <a:cubicBezTo>
                    <a:pt x="565955" y="854602"/>
                    <a:pt x="658618" y="732988"/>
                    <a:pt x="660400" y="5884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88061"/>
                  </a:lnTo>
                  <a:cubicBezTo>
                    <a:pt x="1782" y="733707"/>
                    <a:pt x="93019" y="855322"/>
                    <a:pt x="220252" y="900298"/>
                  </a:cubicBezTo>
                  <a:close/>
                </a:path>
              </a:pathLst>
            </a:custGeom>
            <a:solidFill>
              <a:srgbClr val="254E9D">
                <a:alpha val="7843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0400" cy="830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59177" y="387219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144000" y="5620178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37827" y="703596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6" y="0"/>
                </a:lnTo>
                <a:lnTo>
                  <a:pt x="1342556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C3EB8D-622B-4151-B3FA-058E5342460F}"/>
              </a:ext>
            </a:extLst>
          </p:cNvPr>
          <p:cNvSpPr txBox="1"/>
          <p:nvPr/>
        </p:nvSpPr>
        <p:spPr>
          <a:xfrm>
            <a:off x="1620904" y="1419327"/>
            <a:ext cx="110795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PATIENT MONITORING IN AMBULANCE AND OTHER VEHICLES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F87DF2-3578-4284-B828-22996BB043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5" b="26017"/>
          <a:stretch/>
        </p:blipFill>
        <p:spPr>
          <a:xfrm>
            <a:off x="2898599" y="5311318"/>
            <a:ext cx="7261132" cy="33298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883329-718E-47D8-8E72-13A9FEADFE0F}"/>
              </a:ext>
            </a:extLst>
          </p:cNvPr>
          <p:cNvSpPr/>
          <p:nvPr/>
        </p:nvSpPr>
        <p:spPr>
          <a:xfrm>
            <a:off x="13241297" y="8267700"/>
            <a:ext cx="35891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GROUP - 31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921924"/>
            <a:ext cx="16230600" cy="10180224"/>
            <a:chOff x="0" y="0"/>
            <a:chExt cx="4274726" cy="26812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681211"/>
            </a:xfrm>
            <a:custGeom>
              <a:avLst/>
              <a:gdLst/>
              <a:ahLst/>
              <a:cxnLst/>
              <a:rect l="l" t="t" r="r" b="b"/>
              <a:pathLst>
                <a:path w="4274726" h="2681211">
                  <a:moveTo>
                    <a:pt x="47700" y="0"/>
                  </a:moveTo>
                  <a:lnTo>
                    <a:pt x="4227026" y="0"/>
                  </a:lnTo>
                  <a:cubicBezTo>
                    <a:pt x="4239677" y="0"/>
                    <a:pt x="4251809" y="5025"/>
                    <a:pt x="4260755" y="13971"/>
                  </a:cubicBezTo>
                  <a:cubicBezTo>
                    <a:pt x="4269700" y="22916"/>
                    <a:pt x="4274726" y="35049"/>
                    <a:pt x="4274726" y="47700"/>
                  </a:cubicBezTo>
                  <a:lnTo>
                    <a:pt x="4274726" y="2633512"/>
                  </a:lnTo>
                  <a:cubicBezTo>
                    <a:pt x="4274726" y="2646162"/>
                    <a:pt x="4269700" y="2658295"/>
                    <a:pt x="4260755" y="2667240"/>
                  </a:cubicBezTo>
                  <a:cubicBezTo>
                    <a:pt x="4251809" y="2676186"/>
                    <a:pt x="4239677" y="2681211"/>
                    <a:pt x="4227026" y="2681211"/>
                  </a:cubicBezTo>
                  <a:lnTo>
                    <a:pt x="47700" y="2681211"/>
                  </a:lnTo>
                  <a:cubicBezTo>
                    <a:pt x="35049" y="2681211"/>
                    <a:pt x="22916" y="2676186"/>
                    <a:pt x="13971" y="2667240"/>
                  </a:cubicBezTo>
                  <a:cubicBezTo>
                    <a:pt x="5025" y="2658295"/>
                    <a:pt x="0" y="2646162"/>
                    <a:pt x="0" y="2633512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719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566100" y="9258300"/>
            <a:ext cx="19420200" cy="3086100"/>
            <a:chOff x="0" y="0"/>
            <a:chExt cx="5114785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14785" cy="812800"/>
            </a:xfrm>
            <a:custGeom>
              <a:avLst/>
              <a:gdLst/>
              <a:ahLst/>
              <a:cxnLst/>
              <a:rect l="l" t="t" r="r" b="b"/>
              <a:pathLst>
                <a:path w="5114785" h="812800">
                  <a:moveTo>
                    <a:pt x="0" y="0"/>
                  </a:moveTo>
                  <a:lnTo>
                    <a:pt x="5114785" y="0"/>
                  </a:lnTo>
                  <a:lnTo>
                    <a:pt x="5114785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11478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491818" y="9258300"/>
            <a:ext cx="9304364" cy="1028700"/>
            <a:chOff x="0" y="0"/>
            <a:chExt cx="2450532" cy="2709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50532" cy="270933"/>
            </a:xfrm>
            <a:custGeom>
              <a:avLst/>
              <a:gdLst/>
              <a:ahLst/>
              <a:cxnLst/>
              <a:rect l="l" t="t" r="r" b="b"/>
              <a:pathLst>
                <a:path w="2450532" h="270933">
                  <a:moveTo>
                    <a:pt x="0" y="0"/>
                  </a:moveTo>
                  <a:lnTo>
                    <a:pt x="2450532" y="0"/>
                  </a:lnTo>
                  <a:lnTo>
                    <a:pt x="2450532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450532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830164" y="9546996"/>
            <a:ext cx="451308" cy="45130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555619" y="9546996"/>
            <a:ext cx="451308" cy="45130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281073" y="9546996"/>
            <a:ext cx="451308" cy="45130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006528" y="9546996"/>
            <a:ext cx="451308" cy="45130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752600" y="55491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0" y="0"/>
                </a:lnTo>
                <a:lnTo>
                  <a:pt x="887150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563978" y="576257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815725" y="3469557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0" y="0"/>
                </a:lnTo>
                <a:lnTo>
                  <a:pt x="887150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4162392" y="-67789"/>
            <a:ext cx="9248808" cy="1534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 Team – GROUP 31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57618" y="6110495"/>
            <a:ext cx="3034200" cy="1022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3200" dirty="0" err="1">
                <a:solidFill>
                  <a:srgbClr val="254E9D"/>
                </a:solidFill>
                <a:latin typeface="Hero Bold"/>
                <a:sym typeface="Hero Bold"/>
              </a:rPr>
              <a:t>K.Vashiharan</a:t>
            </a:r>
            <a:r>
              <a:rPr lang="en-US" sz="3200" dirty="0"/>
              <a:t> </a:t>
            </a:r>
          </a:p>
          <a:p>
            <a:pPr algn="ctr">
              <a:lnSpc>
                <a:spcPts val="4059"/>
              </a:lnSpc>
            </a:pPr>
            <a:r>
              <a:rPr lang="en-US" sz="3200" dirty="0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2021/E/074</a:t>
            </a:r>
            <a:endParaRPr lang="en-US" sz="2899" dirty="0">
              <a:solidFill>
                <a:srgbClr val="254E9D"/>
              </a:solidFill>
              <a:latin typeface="Hero Bold"/>
              <a:ea typeface="Hero Bold"/>
              <a:cs typeface="Hero Bold"/>
              <a:sym typeface="Hero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154695" y="5981561"/>
            <a:ext cx="3034200" cy="1009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3200" dirty="0" err="1">
                <a:solidFill>
                  <a:srgbClr val="254E9D"/>
                </a:solidFill>
                <a:latin typeface="Hero Bold"/>
                <a:sym typeface="Hero Bold"/>
              </a:rPr>
              <a:t>T.Sarujan</a:t>
            </a:r>
            <a:br>
              <a:rPr lang="en-US" sz="3200" dirty="0"/>
            </a:br>
            <a:r>
              <a:rPr lang="en-US" sz="2800" dirty="0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2021/E/164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972974" y="5951319"/>
            <a:ext cx="3034200" cy="1022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3200" dirty="0" err="1">
                <a:solidFill>
                  <a:srgbClr val="254E9D"/>
                </a:solidFill>
                <a:latin typeface="Hero Bold"/>
                <a:sym typeface="Hero Bold"/>
              </a:rPr>
              <a:t>V.Vithushikan</a:t>
            </a:r>
            <a:r>
              <a:rPr lang="en-US" sz="3200" dirty="0"/>
              <a:t> </a:t>
            </a:r>
          </a:p>
          <a:p>
            <a:pPr algn="ctr">
              <a:lnSpc>
                <a:spcPts val="4059"/>
              </a:lnSpc>
            </a:pPr>
            <a:r>
              <a:rPr lang="en-US" sz="3200" dirty="0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2021/E/169</a:t>
            </a:r>
            <a:endParaRPr lang="en-US" sz="2899" dirty="0">
              <a:solidFill>
                <a:srgbClr val="254E9D"/>
              </a:solidFill>
              <a:latin typeface="Hero Bold"/>
              <a:ea typeface="Hero Bold"/>
              <a:cs typeface="Hero Bold"/>
              <a:sym typeface="Hero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2888100" y="6007638"/>
            <a:ext cx="303420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dirty="0" err="1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R.Nidhushan</a:t>
            </a:r>
            <a:endParaRPr lang="en-US" sz="2899" dirty="0">
              <a:solidFill>
                <a:srgbClr val="254E9D"/>
              </a:solidFill>
              <a:latin typeface="Hero Bold"/>
              <a:ea typeface="Hero Bold"/>
              <a:cs typeface="Hero Bold"/>
              <a:sym typeface="Hero Bold"/>
            </a:endParaRPr>
          </a:p>
          <a:p>
            <a:pPr algn="ctr">
              <a:lnSpc>
                <a:spcPts val="4059"/>
              </a:lnSpc>
            </a:pPr>
            <a:r>
              <a:rPr lang="en-US" sz="2899" dirty="0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2021/E/189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B8AE0D9-7754-4ACF-972B-AF467A26C42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02"/>
          <a:stretch/>
        </p:blipFill>
        <p:spPr>
          <a:xfrm>
            <a:off x="8546094" y="2175455"/>
            <a:ext cx="3575730" cy="377586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C0F38A2-726B-42CA-A9DE-A4DCBDA152E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8415" r="15432"/>
          <a:stretch/>
        </p:blipFill>
        <p:spPr>
          <a:xfrm>
            <a:off x="4926157" y="1992506"/>
            <a:ext cx="3339441" cy="40237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FD23280-8247-4545-AFF9-BCA56F13C6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2" t="13704" r="14948" b="26296"/>
          <a:stretch/>
        </p:blipFill>
        <p:spPr>
          <a:xfrm>
            <a:off x="12770691" y="1961315"/>
            <a:ext cx="3275703" cy="4045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37156-C003-4435-8FCB-FFC025F444A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6" t="29259" r="18800" b="6989"/>
          <a:stretch/>
        </p:blipFill>
        <p:spPr>
          <a:xfrm>
            <a:off x="1497524" y="1796610"/>
            <a:ext cx="2873092" cy="437476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398505"/>
            <a:ext cx="1929791" cy="1888495"/>
            <a:chOff x="0" y="0"/>
            <a:chExt cx="508258" cy="4973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58" cy="497381"/>
            </a:xfrm>
            <a:custGeom>
              <a:avLst/>
              <a:gdLst/>
              <a:ahLst/>
              <a:cxnLst/>
              <a:rect l="l" t="t" r="r" b="b"/>
              <a:pathLst>
                <a:path w="508258" h="497381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29791" y="7371644"/>
            <a:ext cx="869386" cy="1026861"/>
            <a:chOff x="0" y="0"/>
            <a:chExt cx="228974" cy="2704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8974" cy="270449"/>
            </a:xfrm>
            <a:custGeom>
              <a:avLst/>
              <a:gdLst/>
              <a:ahLst/>
              <a:cxnLst/>
              <a:rect l="l" t="t" r="r" b="b"/>
              <a:pathLst>
                <a:path w="228974" h="270449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6358209" y="0"/>
            <a:ext cx="1929791" cy="1888495"/>
            <a:chOff x="0" y="0"/>
            <a:chExt cx="508258" cy="4973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258" cy="497381"/>
            </a:xfrm>
            <a:custGeom>
              <a:avLst/>
              <a:gdLst/>
              <a:ahLst/>
              <a:cxnLst/>
              <a:rect l="l" t="t" r="r" b="b"/>
              <a:pathLst>
                <a:path w="508258" h="497381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5488823" y="1888495"/>
            <a:ext cx="869386" cy="1026861"/>
            <a:chOff x="0" y="0"/>
            <a:chExt cx="228974" cy="2704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8974" cy="270449"/>
            </a:xfrm>
            <a:custGeom>
              <a:avLst/>
              <a:gdLst/>
              <a:ahLst/>
              <a:cxnLst/>
              <a:rect l="l" t="t" r="r" b="b"/>
              <a:pathLst>
                <a:path w="228974" h="270449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29791" y="9600614"/>
            <a:ext cx="16358209" cy="686386"/>
            <a:chOff x="0" y="0"/>
            <a:chExt cx="4308335" cy="1807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08335" cy="180777"/>
            </a:xfrm>
            <a:custGeom>
              <a:avLst/>
              <a:gdLst/>
              <a:ahLst/>
              <a:cxnLst/>
              <a:rect l="l" t="t" r="r" b="b"/>
              <a:pathLst>
                <a:path w="4308335" h="180777">
                  <a:moveTo>
                    <a:pt x="0" y="0"/>
                  </a:moveTo>
                  <a:lnTo>
                    <a:pt x="4308335" y="0"/>
                  </a:lnTo>
                  <a:lnTo>
                    <a:pt x="4308335" y="180777"/>
                  </a:lnTo>
                  <a:lnTo>
                    <a:pt x="0" y="18077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308335" cy="218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459432" y="9600614"/>
            <a:ext cx="9718600" cy="686386"/>
            <a:chOff x="0" y="0"/>
            <a:chExt cx="2559631" cy="1807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59631" cy="180777"/>
            </a:xfrm>
            <a:custGeom>
              <a:avLst/>
              <a:gdLst/>
              <a:ahLst/>
              <a:cxnLst/>
              <a:rect l="l" t="t" r="r" b="b"/>
              <a:pathLst>
                <a:path w="2559631" h="180777">
                  <a:moveTo>
                    <a:pt x="0" y="0"/>
                  </a:moveTo>
                  <a:lnTo>
                    <a:pt x="2559631" y="0"/>
                  </a:lnTo>
                  <a:lnTo>
                    <a:pt x="2559631" y="180777"/>
                  </a:lnTo>
                  <a:lnTo>
                    <a:pt x="0" y="18077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559631" cy="218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775233" y="3068849"/>
            <a:ext cx="1253359" cy="1226537"/>
            <a:chOff x="0" y="0"/>
            <a:chExt cx="508258" cy="49738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8258" cy="497381"/>
            </a:xfrm>
            <a:custGeom>
              <a:avLst/>
              <a:gdLst/>
              <a:ahLst/>
              <a:cxnLst/>
              <a:rect l="l" t="t" r="r" b="b"/>
              <a:pathLst>
                <a:path w="508258" h="497381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solidFill>
              <a:srgbClr val="FCFDFD">
                <a:alpha val="13725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028591" y="2401925"/>
            <a:ext cx="564648" cy="666924"/>
            <a:chOff x="0" y="0"/>
            <a:chExt cx="228974" cy="27044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8974" cy="270449"/>
            </a:xfrm>
            <a:custGeom>
              <a:avLst/>
              <a:gdLst/>
              <a:ahLst/>
              <a:cxnLst/>
              <a:rect l="l" t="t" r="r" b="b"/>
              <a:pathLst>
                <a:path w="228974" h="270449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solidFill>
              <a:srgbClr val="FCFDFD">
                <a:alpha val="13725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13259409" y="5991613"/>
            <a:ext cx="1253359" cy="1226537"/>
            <a:chOff x="0" y="0"/>
            <a:chExt cx="508258" cy="49738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08258" cy="497381"/>
            </a:xfrm>
            <a:custGeom>
              <a:avLst/>
              <a:gdLst/>
              <a:ahLst/>
              <a:cxnLst/>
              <a:rect l="l" t="t" r="r" b="b"/>
              <a:pathLst>
                <a:path w="508258" h="497381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solidFill>
              <a:srgbClr val="FCFDFD">
                <a:alpha val="13725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12694761" y="7218151"/>
            <a:ext cx="564648" cy="666924"/>
            <a:chOff x="0" y="0"/>
            <a:chExt cx="228974" cy="27044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28974" cy="270449"/>
            </a:xfrm>
            <a:custGeom>
              <a:avLst/>
              <a:gdLst/>
              <a:ahLst/>
              <a:cxnLst/>
              <a:rect l="l" t="t" r="r" b="b"/>
              <a:pathLst>
                <a:path w="228974" h="270449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solidFill>
              <a:srgbClr val="FCFDFD">
                <a:alpha val="13725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614239" y="2872201"/>
            <a:ext cx="7059523" cy="469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74"/>
              </a:lnSpc>
            </a:pPr>
            <a:r>
              <a:rPr lang="en-US" sz="16613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Thank</a:t>
            </a:r>
          </a:p>
          <a:p>
            <a:pPr algn="ctr">
              <a:lnSpc>
                <a:spcPts val="18274"/>
              </a:lnSpc>
            </a:pPr>
            <a:r>
              <a:rPr lang="en-US" sz="16613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You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-815342"/>
            <a:ext cx="18288000" cy="9662898"/>
            <a:chOff x="0" y="0"/>
            <a:chExt cx="4816593" cy="25449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544961"/>
            </a:xfrm>
            <a:custGeom>
              <a:avLst/>
              <a:gdLst/>
              <a:ahLst/>
              <a:cxnLst/>
              <a:rect l="l" t="t" r="r" b="b"/>
              <a:pathLst>
                <a:path w="4816592" h="2544961">
                  <a:moveTo>
                    <a:pt x="0" y="0"/>
                  </a:moveTo>
                  <a:lnTo>
                    <a:pt x="4816592" y="0"/>
                  </a:lnTo>
                  <a:lnTo>
                    <a:pt x="4816592" y="2544961"/>
                  </a:lnTo>
                  <a:lnTo>
                    <a:pt x="0" y="25449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583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4373" cy="1234187"/>
            </a:xfrm>
            <a:custGeom>
              <a:avLst/>
              <a:gdLst/>
              <a:ahLst/>
              <a:cxnLst/>
              <a:rect l="l" t="t" r="r" b="b"/>
              <a:pathLst>
                <a:path w="164373" h="1234187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8831949" y="6168763"/>
            <a:ext cx="624102" cy="7612371"/>
            <a:chOff x="0" y="0"/>
            <a:chExt cx="164373" cy="200490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4373" cy="2004904"/>
            </a:xfrm>
            <a:custGeom>
              <a:avLst/>
              <a:gdLst/>
              <a:ahLst/>
              <a:cxnLst/>
              <a:rect l="l" t="t" r="r" b="b"/>
              <a:pathLst>
                <a:path w="164373" h="2004904">
                  <a:moveTo>
                    <a:pt x="0" y="0"/>
                  </a:moveTo>
                  <a:lnTo>
                    <a:pt x="164373" y="0"/>
                  </a:lnTo>
                  <a:lnTo>
                    <a:pt x="164373" y="2004904"/>
                  </a:lnTo>
                  <a:lnTo>
                    <a:pt x="0" y="2004904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64373" cy="2043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-263049" y="57528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6611600" y="417186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0" name="TextBox 30"/>
          <p:cNvSpPr txBox="1"/>
          <p:nvPr/>
        </p:nvSpPr>
        <p:spPr>
          <a:xfrm>
            <a:off x="887152" y="1931770"/>
            <a:ext cx="16896552" cy="4958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No system currently monitors patients' real-time health during hospital transport.</a:t>
            </a:r>
            <a:endParaRPr lang="en-US" sz="3200" dirty="0"/>
          </a:p>
          <a:p>
            <a:pPr algn="just">
              <a:lnSpc>
                <a:spcPts val="3499"/>
              </a:lnSpc>
            </a:pPr>
            <a:endParaRPr lang="en-US" sz="3200" dirty="0"/>
          </a:p>
          <a:p>
            <a:pPr marL="1485900" lvl="2" indent="-571500" algn="just">
              <a:lnSpc>
                <a:spcPts val="3499"/>
              </a:lnSpc>
              <a:buFont typeface="Wingdings" panose="05000000000000000000" pitchFamily="2" charset="2"/>
              <a:buChar char="ü"/>
            </a:pPr>
            <a:r>
              <a:rPr lang="en-US" sz="4400" dirty="0"/>
              <a:t>Lack of real-time data sharing leads to delays in preparing hospital facilities</a:t>
            </a:r>
          </a:p>
          <a:p>
            <a:pPr marL="1485900" lvl="2" indent="-571500" algn="just">
              <a:lnSpc>
                <a:spcPts val="3499"/>
              </a:lnSpc>
              <a:buFont typeface="Wingdings" panose="05000000000000000000" pitchFamily="2" charset="2"/>
              <a:buChar char="ü"/>
            </a:pPr>
            <a:r>
              <a:rPr lang="en-US" sz="4400" dirty="0"/>
              <a:t>Manual reporting by paramedics can introduce errors and delays.</a:t>
            </a:r>
          </a:p>
          <a:p>
            <a:pPr marL="1485900" lvl="2" indent="-571500" algn="just">
              <a:lnSpc>
                <a:spcPts val="3499"/>
              </a:lnSpc>
              <a:buFont typeface="Wingdings" panose="05000000000000000000" pitchFamily="2" charset="2"/>
              <a:buChar char="ü"/>
            </a:pPr>
            <a:r>
              <a:rPr lang="en-US" sz="4400" dirty="0"/>
              <a:t>Existing systems are mostly restricted to ambulances.</a:t>
            </a:r>
          </a:p>
          <a:p>
            <a:pPr algn="just">
              <a:lnSpc>
                <a:spcPts val="3499"/>
              </a:lnSpc>
            </a:pPr>
            <a:endParaRPr lang="en-US" sz="3200" dirty="0"/>
          </a:p>
          <a:p>
            <a:pPr algn="just">
              <a:lnSpc>
                <a:spcPts val="3499"/>
              </a:lnSpc>
            </a:pPr>
            <a:endParaRPr lang="en-US" sz="3200" dirty="0"/>
          </a:p>
          <a:p>
            <a:pPr marL="342900" indent="-342900" algn="just">
              <a:lnSpc>
                <a:spcPts val="3499"/>
              </a:lnSpc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342900" indent="-342900" algn="just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US" sz="4000" dirty="0"/>
              <a:t>These issues cause delayed treatment, higher hospital load, and even loss of life.</a:t>
            </a:r>
            <a:endParaRPr lang="en-US" sz="3600" dirty="0">
              <a:solidFill>
                <a:srgbClr val="254E9D"/>
              </a:solidFill>
              <a:latin typeface="Hero"/>
              <a:ea typeface="Hero"/>
              <a:cs typeface="Hero"/>
              <a:sym typeface="Hero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607497" y="-1"/>
            <a:ext cx="11803703" cy="1534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8000" b="1" dirty="0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Actual  Problem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63600" y="0"/>
            <a:ext cx="4724399" cy="10287000"/>
            <a:chOff x="0" y="0"/>
            <a:chExt cx="196367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3675" cy="2709333"/>
            </a:xfrm>
            <a:custGeom>
              <a:avLst/>
              <a:gdLst/>
              <a:ahLst/>
              <a:cxnLst/>
              <a:rect l="l" t="t" r="r" b="b"/>
              <a:pathLst>
                <a:path w="1963675" h="2709333">
                  <a:moveTo>
                    <a:pt x="0" y="0"/>
                  </a:moveTo>
                  <a:lnTo>
                    <a:pt x="1963675" y="0"/>
                  </a:lnTo>
                  <a:lnTo>
                    <a:pt x="19636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6367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680897" y="1900666"/>
            <a:ext cx="4607101" cy="6136398"/>
            <a:chOff x="0" y="0"/>
            <a:chExt cx="6604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2"/>
              <a:stretch>
                <a:fillRect l="-42365" r="-42365"/>
              </a:stretch>
            </a:blipFill>
          </p:spPr>
        </p:sp>
      </p:grpSp>
      <p:sp>
        <p:nvSpPr>
          <p:cNvPr id="26" name="Freeform 26"/>
          <p:cNvSpPr/>
          <p:nvPr/>
        </p:nvSpPr>
        <p:spPr>
          <a:xfrm>
            <a:off x="10832173" y="7137211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6700098" y="227485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8" name="TextBox 28"/>
          <p:cNvSpPr txBox="1"/>
          <p:nvPr/>
        </p:nvSpPr>
        <p:spPr>
          <a:xfrm>
            <a:off x="624102" y="1931770"/>
            <a:ext cx="12336853" cy="12984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Real-time Health Monitoring:</a:t>
            </a:r>
          </a:p>
          <a:p>
            <a:pPr marL="571500" indent="-571500" algn="just">
              <a:lnSpc>
                <a:spcPts val="3499"/>
              </a:lnSpc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</a:rPr>
              <a:t>continuously measure heart rate, oxygen saturation, temperature, and GPS location.</a:t>
            </a:r>
          </a:p>
          <a:p>
            <a:pPr marL="571500" indent="-571500" algn="just">
              <a:lnSpc>
                <a:spcPts val="3499"/>
              </a:lnSpc>
              <a:buFont typeface="Wingdings" panose="05000000000000000000" pitchFamily="2" charset="2"/>
              <a:buChar char="q"/>
            </a:pPr>
            <a:endParaRPr lang="en-US" sz="3600" dirty="0">
              <a:solidFill>
                <a:schemeClr val="bg1"/>
              </a:solidFill>
            </a:endParaRPr>
          </a:p>
          <a:p>
            <a:pPr algn="just">
              <a:lnSpc>
                <a:spcPts val="3499"/>
              </a:lnSpc>
            </a:pP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Cloud-Based Data Transmission:</a:t>
            </a:r>
          </a:p>
          <a:p>
            <a:pPr marL="571500" indent="-571500" algn="just">
              <a:lnSpc>
                <a:spcPts val="3499"/>
              </a:lnSpc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</a:rPr>
              <a:t>Secure transmission of patient health data to hospital systems via cloud infrastructure. </a:t>
            </a:r>
          </a:p>
          <a:p>
            <a:pPr marL="571500" indent="-571500" algn="just">
              <a:lnSpc>
                <a:spcPts val="3499"/>
              </a:lnSpc>
              <a:buFont typeface="Wingdings" panose="05000000000000000000" pitchFamily="2" charset="2"/>
              <a:buChar char="q"/>
            </a:pPr>
            <a:endParaRPr lang="en-US" sz="3600" dirty="0">
              <a:solidFill>
                <a:schemeClr val="bg1"/>
              </a:solidFill>
            </a:endParaRPr>
          </a:p>
          <a:p>
            <a:pPr algn="just">
              <a:lnSpc>
                <a:spcPts val="3499"/>
              </a:lnSpc>
            </a:pP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Multi-Vehicle Compatibility:</a:t>
            </a:r>
          </a:p>
          <a:p>
            <a:pPr marL="571500" indent="-571500" algn="just">
              <a:lnSpc>
                <a:spcPts val="3499"/>
              </a:lnSpc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</a:rPr>
              <a:t>Designed for ambulances, police vehicles, rescue teams, and other emergency transport modes.</a:t>
            </a:r>
          </a:p>
          <a:p>
            <a:pPr algn="just">
              <a:lnSpc>
                <a:spcPts val="3499"/>
              </a:lnSpc>
            </a:pPr>
            <a:endParaRPr lang="en-US" sz="3600" dirty="0">
              <a:solidFill>
                <a:schemeClr val="bg1"/>
              </a:solidFill>
            </a:endParaRPr>
          </a:p>
          <a:p>
            <a:pPr algn="just">
              <a:lnSpc>
                <a:spcPts val="3499"/>
              </a:lnSpc>
            </a:pP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User-Friendly Interface:</a:t>
            </a:r>
          </a:p>
          <a:p>
            <a:pPr marL="571500" indent="-571500" algn="just">
              <a:lnSpc>
                <a:spcPts val="3499"/>
              </a:lnSpc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</a:rPr>
              <a:t>Interactive dashboard for monitoring via desktop application.</a:t>
            </a:r>
          </a:p>
          <a:p>
            <a:pPr marL="571500" indent="-571500" algn="just">
              <a:lnSpc>
                <a:spcPts val="3499"/>
              </a:lnSpc>
              <a:buFont typeface="Wingdings" panose="05000000000000000000" pitchFamily="2" charset="2"/>
              <a:buChar char="q"/>
            </a:pPr>
            <a:endParaRPr lang="en-US" sz="3600" dirty="0">
              <a:solidFill>
                <a:schemeClr val="bg1"/>
              </a:solidFill>
            </a:endParaRPr>
          </a:p>
          <a:p>
            <a:pPr algn="just">
              <a:lnSpc>
                <a:spcPts val="3499"/>
              </a:lnSpc>
            </a:pPr>
            <a:endParaRPr 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algn="just">
              <a:lnSpc>
                <a:spcPts val="3499"/>
              </a:lnSpc>
            </a:pPr>
            <a:endParaRPr 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algn="just">
              <a:lnSpc>
                <a:spcPts val="3499"/>
              </a:lnSpc>
            </a:pP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</a:p>
          <a:p>
            <a:pPr algn="just">
              <a:lnSpc>
                <a:spcPts val="3499"/>
              </a:lnSpc>
            </a:pPr>
            <a:endParaRPr lang="en-US" sz="2800" dirty="0">
              <a:solidFill>
                <a:srgbClr val="FFFFFF"/>
              </a:solidFill>
              <a:latin typeface="Hero"/>
              <a:ea typeface="Hero"/>
              <a:cs typeface="Hero"/>
              <a:sym typeface="Hero"/>
            </a:endParaRPr>
          </a:p>
          <a:p>
            <a:pPr algn="just">
              <a:lnSpc>
                <a:spcPts val="3499"/>
              </a:lnSpc>
            </a:pPr>
            <a:endParaRPr lang="en-US" sz="2800" dirty="0">
              <a:solidFill>
                <a:srgbClr val="FFFFFF"/>
              </a:solidFill>
              <a:latin typeface="Hero"/>
              <a:ea typeface="Hero"/>
              <a:cs typeface="Hero"/>
              <a:sym typeface="Hero"/>
            </a:endParaRPr>
          </a:p>
          <a:p>
            <a:pPr algn="just">
              <a:lnSpc>
                <a:spcPts val="3499"/>
              </a:lnSpc>
            </a:pPr>
            <a:endParaRPr lang="en-US" sz="2800" dirty="0">
              <a:solidFill>
                <a:srgbClr val="FFFFFF"/>
              </a:solidFill>
              <a:latin typeface="Hero"/>
              <a:ea typeface="Hero"/>
              <a:cs typeface="Hero"/>
              <a:sym typeface="Hero"/>
            </a:endParaRPr>
          </a:p>
          <a:p>
            <a:pPr algn="just">
              <a:lnSpc>
                <a:spcPts val="3499"/>
              </a:lnSpc>
            </a:pPr>
            <a:endParaRPr lang="en-US" sz="2800" dirty="0">
              <a:solidFill>
                <a:srgbClr val="FFFFFF"/>
              </a:solidFill>
              <a:latin typeface="Hero"/>
              <a:ea typeface="Hero"/>
              <a:cs typeface="Hero"/>
              <a:sym typeface="Hero"/>
            </a:endParaRPr>
          </a:p>
          <a:p>
            <a:pPr algn="just">
              <a:lnSpc>
                <a:spcPts val="3499"/>
              </a:lnSpc>
            </a:pPr>
            <a:endParaRPr lang="en-US" sz="2800" dirty="0">
              <a:solidFill>
                <a:srgbClr val="FFFFFF"/>
              </a:solidFill>
              <a:latin typeface="Hero"/>
              <a:ea typeface="Hero"/>
              <a:cs typeface="Hero"/>
              <a:sym typeface="Hero"/>
            </a:endParaRPr>
          </a:p>
          <a:p>
            <a:pPr algn="just">
              <a:lnSpc>
                <a:spcPts val="3499"/>
              </a:lnSpc>
            </a:pPr>
            <a:endParaRPr lang="en-US" sz="2800" dirty="0">
              <a:solidFill>
                <a:srgbClr val="FFFFFF"/>
              </a:solidFill>
              <a:latin typeface="Hero"/>
              <a:ea typeface="Hero"/>
              <a:cs typeface="Hero"/>
              <a:sym typeface="Hero"/>
            </a:endParaRPr>
          </a:p>
          <a:p>
            <a:pPr algn="just">
              <a:lnSpc>
                <a:spcPts val="3499"/>
              </a:lnSpc>
            </a:pPr>
            <a:endParaRPr lang="en-US" sz="2800" dirty="0">
              <a:solidFill>
                <a:srgbClr val="FFFFFF"/>
              </a:solidFill>
              <a:latin typeface="Hero"/>
              <a:ea typeface="Hero"/>
              <a:cs typeface="Hero"/>
              <a:sym typeface="Hero"/>
            </a:endParaRPr>
          </a:p>
          <a:p>
            <a:pPr algn="just">
              <a:lnSpc>
                <a:spcPts val="3499"/>
              </a:lnSpc>
            </a:pPr>
            <a:endParaRPr lang="en-US" sz="2800" dirty="0">
              <a:solidFill>
                <a:srgbClr val="FFFFFF"/>
              </a:solidFill>
              <a:latin typeface="Hero"/>
              <a:ea typeface="Hero"/>
              <a:cs typeface="Hero"/>
              <a:sym typeface="Hero"/>
            </a:endParaRPr>
          </a:p>
          <a:p>
            <a:pPr algn="just">
              <a:lnSpc>
                <a:spcPts val="3499"/>
              </a:lnSpc>
            </a:pPr>
            <a:endParaRPr lang="en-US" sz="2800" dirty="0">
              <a:solidFill>
                <a:srgbClr val="FFFFFF"/>
              </a:solidFill>
              <a:latin typeface="Hero"/>
              <a:ea typeface="Hero"/>
              <a:cs typeface="Hero"/>
              <a:sym typeface="Hero"/>
            </a:endParaRPr>
          </a:p>
          <a:p>
            <a:pPr algn="just">
              <a:lnSpc>
                <a:spcPts val="3499"/>
              </a:lnSpc>
            </a:pPr>
            <a:endParaRPr lang="en-US" sz="2499" dirty="0">
              <a:solidFill>
                <a:srgbClr val="FFFFFF"/>
              </a:solidFill>
              <a:latin typeface="Hero"/>
              <a:ea typeface="Hero"/>
              <a:cs typeface="Hero"/>
              <a:sym typeface="Her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16624" y="28575"/>
            <a:ext cx="10284776" cy="1534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Proposed Solution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9"/>
          <p:cNvSpPr txBox="1"/>
          <p:nvPr/>
        </p:nvSpPr>
        <p:spPr>
          <a:xfrm>
            <a:off x="3200400" y="115673"/>
            <a:ext cx="13141413" cy="1534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 dirty="0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Solution Architecture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84848" y="8912565"/>
            <a:ext cx="4607100" cy="41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</a:pPr>
            <a:r>
              <a:rPr lang="en-US" sz="2433">
                <a:solidFill>
                  <a:srgbClr val="FFFFFF"/>
                </a:solidFill>
                <a:latin typeface="Hero Bold"/>
                <a:ea typeface="Hero Bold"/>
                <a:cs typeface="Hero Bold"/>
                <a:sym typeface="Hero Bold"/>
              </a:rPr>
              <a:t>www.reallygreatsite.com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DC114-5CD4-49C4-ADF0-3B8DC5D7C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99" y="1485901"/>
            <a:ext cx="12812801" cy="868664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4373" cy="1234187"/>
            </a:xfrm>
            <a:custGeom>
              <a:avLst/>
              <a:gdLst/>
              <a:ahLst/>
              <a:cxnLst/>
              <a:rect l="l" t="t" r="r" b="b"/>
              <a:pathLst>
                <a:path w="164373" h="1234187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86932" y="8625555"/>
            <a:ext cx="6519036" cy="954108"/>
            <a:chOff x="0" y="0"/>
            <a:chExt cx="1716948" cy="2512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16948" cy="251288"/>
            </a:xfrm>
            <a:custGeom>
              <a:avLst/>
              <a:gdLst/>
              <a:ahLst/>
              <a:cxnLst/>
              <a:rect l="l" t="t" r="r" b="b"/>
              <a:pathLst>
                <a:path w="1716948" h="251288">
                  <a:moveTo>
                    <a:pt x="0" y="0"/>
                  </a:moveTo>
                  <a:lnTo>
                    <a:pt x="1716948" y="0"/>
                  </a:lnTo>
                  <a:lnTo>
                    <a:pt x="1716948" y="251288"/>
                  </a:lnTo>
                  <a:lnTo>
                    <a:pt x="0" y="251288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16948" cy="289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65187" y="8806992"/>
            <a:ext cx="451308" cy="45130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290641" y="8806992"/>
            <a:ext cx="451308" cy="45130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016096" y="8806992"/>
            <a:ext cx="451308" cy="45130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741550" y="8806992"/>
            <a:ext cx="451308" cy="45130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331851" y="4432423"/>
            <a:ext cx="3086100" cy="3597583"/>
            <a:chOff x="0" y="0"/>
            <a:chExt cx="812800" cy="94751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947511"/>
            </a:xfrm>
            <a:custGeom>
              <a:avLst/>
              <a:gdLst/>
              <a:ahLst/>
              <a:cxnLst/>
              <a:rect l="l" t="t" r="r" b="b"/>
              <a:pathLst>
                <a:path w="812800" h="947511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819571"/>
                  </a:lnTo>
                  <a:cubicBezTo>
                    <a:pt x="812800" y="853503"/>
                    <a:pt x="799321" y="886045"/>
                    <a:pt x="775327" y="910038"/>
                  </a:cubicBezTo>
                  <a:cubicBezTo>
                    <a:pt x="751333" y="934032"/>
                    <a:pt x="718791" y="947511"/>
                    <a:pt x="684859" y="947511"/>
                  </a:cubicBezTo>
                  <a:lnTo>
                    <a:pt x="127941" y="947511"/>
                  </a:lnTo>
                  <a:cubicBezTo>
                    <a:pt x="94009" y="947511"/>
                    <a:pt x="61467" y="934032"/>
                    <a:pt x="37473" y="910038"/>
                  </a:cubicBezTo>
                  <a:cubicBezTo>
                    <a:pt x="13479" y="886045"/>
                    <a:pt x="0" y="853503"/>
                    <a:pt x="0" y="81957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985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691897" y="2383084"/>
            <a:ext cx="3086100" cy="3597583"/>
            <a:chOff x="0" y="0"/>
            <a:chExt cx="812800" cy="94751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947511"/>
            </a:xfrm>
            <a:custGeom>
              <a:avLst/>
              <a:gdLst/>
              <a:ahLst/>
              <a:cxnLst/>
              <a:rect l="l" t="t" r="r" b="b"/>
              <a:pathLst>
                <a:path w="812800" h="947511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819571"/>
                  </a:lnTo>
                  <a:cubicBezTo>
                    <a:pt x="812800" y="853503"/>
                    <a:pt x="799321" y="886045"/>
                    <a:pt x="775327" y="910038"/>
                  </a:cubicBezTo>
                  <a:cubicBezTo>
                    <a:pt x="751333" y="934032"/>
                    <a:pt x="718791" y="947511"/>
                    <a:pt x="684859" y="947511"/>
                  </a:cubicBezTo>
                  <a:lnTo>
                    <a:pt x="127941" y="947511"/>
                  </a:lnTo>
                  <a:cubicBezTo>
                    <a:pt x="94009" y="947511"/>
                    <a:pt x="61467" y="934032"/>
                    <a:pt x="37473" y="910038"/>
                  </a:cubicBezTo>
                  <a:cubicBezTo>
                    <a:pt x="13479" y="886045"/>
                    <a:pt x="0" y="853503"/>
                    <a:pt x="0" y="81957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12800" cy="985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31014" y="1714164"/>
            <a:ext cx="971641" cy="1086309"/>
            <a:chOff x="-156873" y="38100"/>
            <a:chExt cx="893473" cy="998916"/>
          </a:xfrm>
        </p:grpSpPr>
        <p:sp>
          <p:nvSpPr>
            <p:cNvPr id="38" name="Freeform 38"/>
            <p:cNvSpPr/>
            <p:nvPr/>
          </p:nvSpPr>
          <p:spPr>
            <a:xfrm>
              <a:off x="-156873" y="22421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305696" y="3719835"/>
            <a:ext cx="883910" cy="883910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352710" y="5223413"/>
            <a:ext cx="883910" cy="883910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>
            <a:off x="14869232" y="3760229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3276600" y="0"/>
            <a:ext cx="10081232" cy="318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880"/>
              </a:lnSpc>
            </a:pPr>
            <a:r>
              <a:rPr lang="en-US" sz="4800" b="1" cap="all" dirty="0"/>
              <a:t>TECHNOLOGY STACK</a:t>
            </a:r>
          </a:p>
          <a:p>
            <a:pPr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Services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607497" y="2192153"/>
            <a:ext cx="12329634" cy="40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3200" b="1" dirty="0">
                <a:solidFill>
                  <a:srgbClr val="002060"/>
                </a:solidFill>
              </a:rPr>
              <a:t>A hardware device developed with ESP-IDF and C programming</a:t>
            </a:r>
            <a:r>
              <a:rPr lang="en-US" sz="2800" dirty="0"/>
              <a:t>.</a:t>
            </a:r>
            <a:endParaRPr lang="en-US" sz="2200" b="1" dirty="0">
              <a:solidFill>
                <a:srgbClr val="002060"/>
              </a:solidFill>
              <a:latin typeface="Hero Bold"/>
              <a:ea typeface="Hero Bold"/>
              <a:cs typeface="Hero Bold"/>
              <a:sym typeface="Hero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2290641" y="3906924"/>
            <a:ext cx="10245056" cy="405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3200" dirty="0"/>
              <a:t> </a:t>
            </a:r>
            <a:r>
              <a:rPr lang="en-US" sz="3200" b="1" dirty="0">
                <a:solidFill>
                  <a:srgbClr val="002060"/>
                </a:solidFill>
              </a:rPr>
              <a:t>Web application created using Html , CSS and </a:t>
            </a:r>
            <a:r>
              <a:rPr lang="en-US" sz="3200" b="1" dirty="0" err="1">
                <a:solidFill>
                  <a:srgbClr val="002060"/>
                </a:solidFill>
              </a:rPr>
              <a:t>Javascript</a:t>
            </a:r>
            <a:r>
              <a:rPr lang="en-US" sz="3200" b="1" dirty="0">
                <a:solidFill>
                  <a:srgbClr val="002060"/>
                </a:solidFill>
              </a:rPr>
              <a:t>.</a:t>
            </a:r>
            <a:endParaRPr lang="en-US" sz="3200" b="1" dirty="0">
              <a:solidFill>
                <a:srgbClr val="002060"/>
              </a:solidFill>
              <a:latin typeface="Hero Bold"/>
              <a:ea typeface="Hero Bold"/>
              <a:cs typeface="Hero Bold"/>
              <a:sym typeface="Hero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2565975" y="5339042"/>
            <a:ext cx="1115002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3200" b="1" dirty="0">
                <a:solidFill>
                  <a:srgbClr val="002060"/>
                </a:solidFill>
              </a:rPr>
              <a:t>MQTT protocol to communicate with the thing in IoT core and in there these messages are handled by MQTT message broker</a:t>
            </a:r>
            <a:endParaRPr lang="en-US" sz="3600" b="1" dirty="0">
              <a:solidFill>
                <a:srgbClr val="002060"/>
              </a:solidFill>
              <a:latin typeface="Hero Bold"/>
              <a:ea typeface="Hero Bold"/>
              <a:cs typeface="Hero Bold"/>
              <a:sym typeface="Hero 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385279" y="2030616"/>
            <a:ext cx="591341" cy="6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451980" y="3824482"/>
            <a:ext cx="591341" cy="6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40603" y="5389747"/>
            <a:ext cx="591341" cy="6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03</a:t>
            </a:r>
          </a:p>
        </p:txBody>
      </p:sp>
      <p:sp>
        <p:nvSpPr>
          <p:cNvPr id="63" name="TextBox 55">
            <a:extLst>
              <a:ext uri="{FF2B5EF4-FFF2-40B4-BE49-F238E27FC236}">
                <a16:creationId xmlns:a16="http://schemas.microsoft.com/office/drawing/2014/main" id="{C9E8BB9C-9959-4067-BB89-56E44B3FC153}"/>
              </a:ext>
            </a:extLst>
          </p:cNvPr>
          <p:cNvSpPr txBox="1"/>
          <p:nvPr/>
        </p:nvSpPr>
        <p:spPr>
          <a:xfrm>
            <a:off x="1517929" y="7327217"/>
            <a:ext cx="553759" cy="607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04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715000" cy="10287000"/>
            <a:chOff x="0" y="0"/>
            <a:chExt cx="1744583" cy="16096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4583" cy="1609663"/>
            </a:xfrm>
            <a:custGeom>
              <a:avLst/>
              <a:gdLst/>
              <a:ahLst/>
              <a:cxnLst/>
              <a:rect l="l" t="t" r="r" b="b"/>
              <a:pathLst>
                <a:path w="1744583" h="1609663">
                  <a:moveTo>
                    <a:pt x="0" y="0"/>
                  </a:moveTo>
                  <a:lnTo>
                    <a:pt x="1744583" y="0"/>
                  </a:lnTo>
                  <a:lnTo>
                    <a:pt x="1744583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t="-31337" b="-3133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124200" y="-80070"/>
            <a:ext cx="14504917" cy="11014770"/>
            <a:chOff x="0" y="0"/>
            <a:chExt cx="6604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260736" y="2122777"/>
            <a:ext cx="6368381" cy="8164223"/>
            <a:chOff x="0" y="0"/>
            <a:chExt cx="1677269" cy="21502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77269" cy="2150248"/>
            </a:xfrm>
            <a:custGeom>
              <a:avLst/>
              <a:gdLst/>
              <a:ahLst/>
              <a:cxnLst/>
              <a:rect l="l" t="t" r="r" b="b"/>
              <a:pathLst>
                <a:path w="1677269" h="2150248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352801" y="1862666"/>
            <a:ext cx="13258800" cy="8885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79501" lvl="1" indent="-539750" algn="l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MQTT</a:t>
            </a:r>
          </a:p>
          <a:p>
            <a:pPr marL="1536701" lvl="2" indent="-539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MQTT  is a lightweight, publish-subscribe messaging protocol, ideal for low-bandwidth and real-time communication.</a:t>
            </a:r>
            <a:endParaRPr lang="en-US" sz="3200" dirty="0">
              <a:solidFill>
                <a:srgbClr val="254E9D"/>
              </a:solidFill>
              <a:latin typeface="Hero"/>
              <a:ea typeface="Hero"/>
              <a:cs typeface="Hero"/>
              <a:sym typeface="Hero"/>
            </a:endParaRPr>
          </a:p>
          <a:p>
            <a:pPr marL="1079501" lvl="1" indent="-539750" algn="l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I2C</a:t>
            </a:r>
          </a:p>
          <a:p>
            <a:pPr marL="1682751" lvl="2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It is a synchronous, multi-master, multi-slave serial communication protocol that uses two lines (SDA and SCL) to exchange data.</a:t>
            </a:r>
            <a:endParaRPr lang="en-US" sz="3200" dirty="0">
              <a:solidFill>
                <a:srgbClr val="254E9D"/>
              </a:solidFill>
              <a:latin typeface="Hero"/>
              <a:ea typeface="Hero"/>
              <a:cs typeface="Hero"/>
              <a:sym typeface="Hero"/>
            </a:endParaRPr>
          </a:p>
          <a:p>
            <a:pPr marL="1079501" lvl="1" indent="-539750" algn="l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UART</a:t>
            </a:r>
          </a:p>
          <a:p>
            <a:pPr marL="1536701" lvl="2" indent="-539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UART is a serial communication protocol, enables asynchronous data exchange between devices using just two wires.</a:t>
            </a:r>
            <a:endParaRPr lang="en-US" sz="3200" dirty="0">
              <a:solidFill>
                <a:srgbClr val="254E9D"/>
              </a:solidFill>
              <a:latin typeface="Hero"/>
              <a:ea typeface="Hero"/>
              <a:cs typeface="Hero"/>
              <a:sym typeface="Hero"/>
            </a:endParaRPr>
          </a:p>
          <a:p>
            <a:pPr marL="1536701" lvl="2" indent="-539750">
              <a:lnSpc>
                <a:spcPts val="945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254E9D"/>
              </a:solidFill>
              <a:latin typeface="Hero"/>
              <a:ea typeface="Hero"/>
              <a:cs typeface="Hero"/>
              <a:sym typeface="Hero"/>
            </a:endParaRP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17629117" y="2800473"/>
            <a:ext cx="658883" cy="4686054"/>
            <a:chOff x="0" y="0"/>
            <a:chExt cx="173533" cy="12341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3533" cy="1234187"/>
            </a:xfrm>
            <a:custGeom>
              <a:avLst/>
              <a:gdLst/>
              <a:ahLst/>
              <a:cxnLst/>
              <a:rect l="l" t="t" r="r" b="b"/>
              <a:pathLst>
                <a:path w="173533" h="1234187">
                  <a:moveTo>
                    <a:pt x="0" y="0"/>
                  </a:moveTo>
                  <a:lnTo>
                    <a:pt x="173533" y="0"/>
                  </a:lnTo>
                  <a:lnTo>
                    <a:pt x="17353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3533" cy="12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847777" y="248586"/>
            <a:ext cx="7316086" cy="1534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 dirty="0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Used Protocols</a:t>
            </a:r>
          </a:p>
        </p:txBody>
      </p:sp>
      <p:sp>
        <p:nvSpPr>
          <p:cNvPr id="19" name="Freeform 19"/>
          <p:cNvSpPr/>
          <p:nvPr/>
        </p:nvSpPr>
        <p:spPr>
          <a:xfrm>
            <a:off x="4656269" y="924602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286119" y="129138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071408" y="9055095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3653" y="338137"/>
            <a:ext cx="12736762" cy="10532514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419600" y="1185746"/>
            <a:ext cx="6368381" cy="8164223"/>
            <a:chOff x="0" y="0"/>
            <a:chExt cx="1677269" cy="2150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7269" cy="2150248"/>
            </a:xfrm>
            <a:custGeom>
              <a:avLst/>
              <a:gdLst/>
              <a:ahLst/>
              <a:cxnLst/>
              <a:rect l="l" t="t" r="r" b="b"/>
              <a:pathLst>
                <a:path w="1677269" h="2150248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4373" cy="1234187"/>
            </a:xfrm>
            <a:custGeom>
              <a:avLst/>
              <a:gdLst/>
              <a:ahLst/>
              <a:cxnLst/>
              <a:rect l="l" t="t" r="r" b="b"/>
              <a:pathLst>
                <a:path w="164373" h="1234187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307762" y="21716"/>
            <a:ext cx="4486211" cy="1495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7200" b="1" dirty="0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Hardware</a:t>
            </a:r>
            <a:endParaRPr lang="en-US" sz="9200" b="1" dirty="0">
              <a:solidFill>
                <a:srgbClr val="254E9D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12034732" y="1476103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C7246-6BCA-4430-8F98-DC3F2A0D2420}"/>
              </a:ext>
            </a:extLst>
          </p:cNvPr>
          <p:cNvSpPr/>
          <p:nvPr/>
        </p:nvSpPr>
        <p:spPr>
          <a:xfrm>
            <a:off x="1792418" y="1205141"/>
            <a:ext cx="23577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Google Sans"/>
              </a:rPr>
              <a:t>ESP32</a:t>
            </a:r>
            <a:endParaRPr lang="en-US" sz="32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26" name="Picture 2" descr="ESP32 NodeMCU Module WLAN WiFi Development Board | Dev Kit C V2 with CP2102  compatible with Arduino">
            <a:extLst>
              <a:ext uri="{FF2B5EF4-FFF2-40B4-BE49-F238E27FC236}">
                <a16:creationId xmlns:a16="http://schemas.microsoft.com/office/drawing/2014/main" id="{E77DAD4D-55D0-437C-954F-B641F87EC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06" y="1855399"/>
            <a:ext cx="2357746" cy="235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S18B20 Compatible Temperature Sensor ...">
            <a:extLst>
              <a:ext uri="{FF2B5EF4-FFF2-40B4-BE49-F238E27FC236}">
                <a16:creationId xmlns:a16="http://schemas.microsoft.com/office/drawing/2014/main" id="{AEC4EA4B-7AAA-4594-9D13-C95D92FFB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038" y="6068544"/>
            <a:ext cx="2707698" cy="270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022A950-2E4C-4965-B7C6-7010A748A89E}"/>
              </a:ext>
            </a:extLst>
          </p:cNvPr>
          <p:cNvSpPr/>
          <p:nvPr/>
        </p:nvSpPr>
        <p:spPr>
          <a:xfrm>
            <a:off x="1178307" y="4744470"/>
            <a:ext cx="47516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ds18b20 temperature sensor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B968CA-A6CF-470B-987A-A375B822A75F}"/>
              </a:ext>
            </a:extLst>
          </p:cNvPr>
          <p:cNvSpPr/>
          <p:nvPr/>
        </p:nvSpPr>
        <p:spPr>
          <a:xfrm>
            <a:off x="8028639" y="1533032"/>
            <a:ext cx="23577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402A10A-96ED-486F-A562-1F8A676962F1}"/>
              </a:ext>
            </a:extLst>
          </p:cNvPr>
          <p:cNvSpPr/>
          <p:nvPr/>
        </p:nvSpPr>
        <p:spPr>
          <a:xfrm>
            <a:off x="8181039" y="1280414"/>
            <a:ext cx="23577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C20AF1-254C-44AB-807B-E32A68387C9F}"/>
              </a:ext>
            </a:extLst>
          </p:cNvPr>
          <p:cNvSpPr/>
          <p:nvPr/>
        </p:nvSpPr>
        <p:spPr>
          <a:xfrm>
            <a:off x="8104839" y="1311458"/>
            <a:ext cx="34013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Google Sans"/>
              </a:rPr>
              <a:t>Max30102 sensor</a:t>
            </a:r>
            <a:endParaRPr lang="en-US" sz="32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36" name="Picture 12" descr="Guide to NEO-6M GPS Module Arduino ...">
            <a:extLst>
              <a:ext uri="{FF2B5EF4-FFF2-40B4-BE49-F238E27FC236}">
                <a16:creationId xmlns:a16="http://schemas.microsoft.com/office/drawing/2014/main" id="{4B065108-71EF-4DA0-9411-0510B27B5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876" y="6024099"/>
            <a:ext cx="2910124" cy="228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7409748-4ECE-4150-BB86-8697BCE2D2E1}"/>
              </a:ext>
            </a:extLst>
          </p:cNvPr>
          <p:cNvSpPr/>
          <p:nvPr/>
        </p:nvSpPr>
        <p:spPr>
          <a:xfrm>
            <a:off x="7757876" y="4990691"/>
            <a:ext cx="49675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Google Sans"/>
              </a:rPr>
              <a:t>Neo6m </a:t>
            </a:r>
            <a:r>
              <a:rPr lang="en-US" sz="3200" dirty="0" err="1">
                <a:solidFill>
                  <a:schemeClr val="accent3">
                    <a:lumMod val="75000"/>
                  </a:schemeClr>
                </a:solidFill>
                <a:latin typeface="Google Sans"/>
              </a:rPr>
              <a:t>Gps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Google Sans"/>
              </a:rPr>
              <a:t> Module</a:t>
            </a:r>
            <a:endParaRPr lang="en-US" sz="32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098" name="Picture 2" descr="MAX30102 PULSE OXIMETER/HEART-RATE SENSOR MODULE I2C INTERFACE COM43 -  Faranux Electronics">
            <a:extLst>
              <a:ext uri="{FF2B5EF4-FFF2-40B4-BE49-F238E27FC236}">
                <a16:creationId xmlns:a16="http://schemas.microsoft.com/office/drawing/2014/main" id="{A44A3B76-9988-470C-9802-AFA24912D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97" y="1862061"/>
            <a:ext cx="30670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9"/>
          <p:cNvSpPr txBox="1"/>
          <p:nvPr/>
        </p:nvSpPr>
        <p:spPr>
          <a:xfrm>
            <a:off x="4645772" y="318199"/>
            <a:ext cx="13141413" cy="1534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 dirty="0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Circuit Diagram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84848" y="8912565"/>
            <a:ext cx="4607100" cy="41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</a:pPr>
            <a:r>
              <a:rPr lang="en-US" sz="2433">
                <a:solidFill>
                  <a:srgbClr val="FFFFFF"/>
                </a:solidFill>
                <a:latin typeface="Hero Bold"/>
                <a:ea typeface="Hero Bold"/>
                <a:cs typeface="Hero Bold"/>
                <a:sym typeface="Hero Bold"/>
              </a:rPr>
              <a:t>www.reallygreatsite.com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D1DD2-6CF5-4614-B073-F5EC46A7A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852209"/>
            <a:ext cx="12801600" cy="768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2667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21000" y="-915068"/>
            <a:ext cx="3181350" cy="11914036"/>
            <a:chOff x="0" y="0"/>
            <a:chExt cx="1936475" cy="3137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6475" cy="3137853"/>
            </a:xfrm>
            <a:custGeom>
              <a:avLst/>
              <a:gdLst/>
              <a:ahLst/>
              <a:cxnLst/>
              <a:rect l="l" t="t" r="r" b="b"/>
              <a:pathLst>
                <a:path w="1936475" h="3137853">
                  <a:moveTo>
                    <a:pt x="0" y="0"/>
                  </a:moveTo>
                  <a:lnTo>
                    <a:pt x="1936475" y="0"/>
                  </a:lnTo>
                  <a:lnTo>
                    <a:pt x="1936475" y="3137853"/>
                  </a:lnTo>
                  <a:lnTo>
                    <a:pt x="0" y="313785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36475" cy="3175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9455917"/>
            <a:ext cx="7270703" cy="831083"/>
            <a:chOff x="0" y="0"/>
            <a:chExt cx="1914918" cy="2188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4918" cy="218886"/>
            </a:xfrm>
            <a:custGeom>
              <a:avLst/>
              <a:gdLst/>
              <a:ahLst/>
              <a:cxnLst/>
              <a:rect l="l" t="t" r="r" b="b"/>
              <a:pathLst>
                <a:path w="1914918" h="218886">
                  <a:moveTo>
                    <a:pt x="0" y="0"/>
                  </a:moveTo>
                  <a:lnTo>
                    <a:pt x="1914918" y="0"/>
                  </a:lnTo>
                  <a:lnTo>
                    <a:pt x="1914918" y="218886"/>
                  </a:lnTo>
                  <a:lnTo>
                    <a:pt x="0" y="218886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14918" cy="256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058400" y="563328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764000" y="572853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14646" y="1888558"/>
            <a:ext cx="14510559" cy="5282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800" b="1" dirty="0"/>
              <a:t>Sensor Integration &amp; Accuracy</a:t>
            </a:r>
          </a:p>
          <a:p>
            <a:pPr lvl="1" algn="just">
              <a:lnSpc>
                <a:spcPts val="3499"/>
              </a:lnSpc>
            </a:pPr>
            <a:r>
              <a:rPr lang="en-US" sz="2800" dirty="0"/>
              <a:t>Calibrating sensors (temperature, heart rate, </a:t>
            </a:r>
            <a:r>
              <a:rPr lang="en-US" sz="2800" dirty="0" err="1"/>
              <a:t>SpO</a:t>
            </a:r>
            <a:r>
              <a:rPr lang="en-US" sz="2800" dirty="0"/>
              <a:t>₂) for reliable real-time readings.</a:t>
            </a:r>
          </a:p>
          <a:p>
            <a:pPr algn="just">
              <a:lnSpc>
                <a:spcPts val="3499"/>
              </a:lnSpc>
            </a:pPr>
            <a:endParaRPr lang="en-US" sz="2800" dirty="0"/>
          </a:p>
          <a:p>
            <a:pPr algn="just">
              <a:lnSpc>
                <a:spcPts val="3499"/>
              </a:lnSpc>
            </a:pPr>
            <a:endParaRPr lang="en-US" sz="2800" dirty="0"/>
          </a:p>
          <a:p>
            <a:r>
              <a:rPr lang="en-US" sz="2800" b="1" dirty="0"/>
              <a:t>Real-Time Data Transmission</a:t>
            </a:r>
            <a:endParaRPr lang="en-US" sz="2800" dirty="0"/>
          </a:p>
          <a:p>
            <a:pPr lvl="1"/>
            <a:r>
              <a:rPr lang="en-US" sz="2800" dirty="0"/>
              <a:t>Ensuring stable communication for continuous data flow.</a:t>
            </a:r>
          </a:p>
          <a:p>
            <a:pPr algn="just">
              <a:lnSpc>
                <a:spcPts val="3499"/>
              </a:lnSpc>
            </a:pPr>
            <a:endParaRPr lang="en-US" sz="2800" dirty="0"/>
          </a:p>
          <a:p>
            <a:pPr algn="just">
              <a:lnSpc>
                <a:spcPts val="3499"/>
              </a:lnSpc>
            </a:pPr>
            <a:endParaRPr lang="en-US" sz="2800" dirty="0"/>
          </a:p>
          <a:p>
            <a:r>
              <a:rPr lang="en-US" sz="2800" b="1" dirty="0"/>
              <a:t>Power Management</a:t>
            </a:r>
            <a:endParaRPr lang="en-US" sz="2800" dirty="0"/>
          </a:p>
          <a:p>
            <a:pPr lvl="1"/>
            <a:r>
              <a:rPr lang="en-US" sz="2800" dirty="0"/>
              <a:t>Optimizing power usage to support long-term monitoring in mobile environments.</a:t>
            </a:r>
          </a:p>
          <a:p>
            <a:pPr algn="just">
              <a:lnSpc>
                <a:spcPts val="3499"/>
              </a:lnSpc>
            </a:pPr>
            <a:endParaRPr lang="en-US" sz="2800" dirty="0"/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  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6386" y="28575"/>
            <a:ext cx="626178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 dirty="0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Challenges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324</Words>
  <Application>Microsoft Office PowerPoint</Application>
  <PresentationFormat>Custom</PresentationFormat>
  <Paragraphs>84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Google Sans</vt:lpstr>
      <vt:lpstr>Hero</vt:lpstr>
      <vt:lpstr>Antonio Ultra-Bold</vt:lpstr>
      <vt:lpstr>Wingdings</vt:lpstr>
      <vt:lpstr>Arial</vt:lpstr>
      <vt:lpstr>Calibri</vt:lpstr>
      <vt:lpstr>Hero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Blue White Modern Medical Healthcare Presentation</dc:title>
  <dc:creator>ASUS</dc:creator>
  <cp:lastModifiedBy>NIDHUSHAN R.</cp:lastModifiedBy>
  <cp:revision>32</cp:revision>
  <dcterms:created xsi:type="dcterms:W3CDTF">2006-08-16T00:00:00Z</dcterms:created>
  <dcterms:modified xsi:type="dcterms:W3CDTF">2025-04-11T01:52:39Z</dcterms:modified>
  <dc:identifier>DAGkEH-zQrc</dc:identifier>
</cp:coreProperties>
</file>